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5" r:id="rId3"/>
    <p:sldMasterId id="2147483697" r:id="rId4"/>
  </p:sldMasterIdLst>
  <p:notesMasterIdLst>
    <p:notesMasterId r:id="rId20"/>
  </p:notesMasterIdLst>
  <p:sldIdLst>
    <p:sldId id="257" r:id="rId5"/>
    <p:sldId id="352" r:id="rId6"/>
    <p:sldId id="389" r:id="rId7"/>
    <p:sldId id="390" r:id="rId8"/>
    <p:sldId id="402" r:id="rId9"/>
    <p:sldId id="391" r:id="rId10"/>
    <p:sldId id="392" r:id="rId11"/>
    <p:sldId id="393" r:id="rId12"/>
    <p:sldId id="404" r:id="rId13"/>
    <p:sldId id="395" r:id="rId14"/>
    <p:sldId id="406" r:id="rId15"/>
    <p:sldId id="405" r:id="rId16"/>
    <p:sldId id="407" r:id="rId17"/>
    <p:sldId id="403" r:id="rId18"/>
    <p:sldId id="400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1">
          <p15:clr>
            <a:srgbClr val="A4A3A4"/>
          </p15:clr>
        </p15:guide>
        <p15:guide id="2" orient="horz" pos="152">
          <p15:clr>
            <a:srgbClr val="A4A3A4"/>
          </p15:clr>
        </p15:guide>
        <p15:guide id="3" orient="horz" pos="245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pos="146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093"/>
    <a:srgbClr val="60ABF9"/>
    <a:srgbClr val="246BCA"/>
    <a:srgbClr val="1D64C9"/>
    <a:srgbClr val="FFFFFF"/>
    <a:srgbClr val="1759B9"/>
    <a:srgbClr val="1D5DB6"/>
    <a:srgbClr val="1F5EB4"/>
    <a:srgbClr val="EAEAEA"/>
    <a:srgbClr val="508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2" autoAdjust="0"/>
    <p:restoredTop sz="91003"/>
  </p:normalViewPr>
  <p:slideViewPr>
    <p:cSldViewPr snapToGrid="0" snapToObjects="1" showGuides="1">
      <p:cViewPr>
        <p:scale>
          <a:sx n="108" d="100"/>
          <a:sy n="108" d="100"/>
        </p:scale>
        <p:origin x="1080" y="576"/>
      </p:cViewPr>
      <p:guideLst>
        <p:guide orient="horz" pos="2451"/>
        <p:guide orient="horz" pos="152"/>
        <p:guide orient="horz" pos="245"/>
        <p:guide orient="horz" pos="1620"/>
        <p:guide pos="146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9D225-1EE2-E84B-92CB-0E288B8A9D19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92CE6-CE42-9E46-BCAA-3B057DD4A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7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92CE6-CE42-9E46-BCAA-3B057DD4A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1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11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33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12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13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13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42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14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91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15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58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ED91683-4051-534B-B915-44308216CF97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9317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MS PGothic" charset="-128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2C808ED1-6308-B142-8006-30522143E7C1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52409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EB311417-953D-7B41-AD32-067CDE3DA07B}" type="slidenum">
              <a:rPr lang="en-US" altLang="en-US" sz="1200">
                <a:latin typeface="Calibri" charset="0"/>
              </a:rPr>
              <a:pPr/>
              <a:t>5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80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EB311417-953D-7B41-AD32-067CDE3DA07B}" type="slidenum">
              <a:rPr lang="en-US" altLang="en-US" sz="1200">
                <a:latin typeface="Calibri" charset="0"/>
              </a:rPr>
              <a:pPr/>
              <a:t>6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3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7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59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MS PGothic" charset="-128"/>
              </a:rPr>
              <a:t>Emotion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Emotion information can be returned for detected entities, keywords or user-specified target phrases found in the text.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Relations example: You can identify an “</a:t>
            </a:r>
            <a:r>
              <a:rPr lang="en-US" altLang="ja-JP">
                <a:solidFill>
                  <a:srgbClr val="000000"/>
                </a:solidFill>
                <a:ea typeface="MS PGothic" charset="-128"/>
              </a:rPr>
              <a:t>awardedTo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”</a:t>
            </a:r>
            <a:r>
              <a:rPr lang="en-US" altLang="ja-JP">
                <a:solidFill>
                  <a:srgbClr val="000000"/>
                </a:solidFill>
                <a:ea typeface="MS PGothic" charset="-128"/>
              </a:rPr>
              <a:t> relation between an award and its recipient.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ea typeface="MS PGothic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7E30475F-A5EA-1249-8CDF-91AA1F8109E6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88385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9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9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10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9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 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8062" y="318248"/>
            <a:ext cx="4842672" cy="3038409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5968" y="4727448"/>
            <a:ext cx="1809432" cy="201168"/>
          </a:xfrm>
        </p:spPr>
        <p:txBody>
          <a:bodyPr/>
          <a:lstStyle/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9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</p:spPr>
        <p:txBody>
          <a:bodyPr/>
          <a:lstStyle/>
          <a:p>
            <a:endParaRPr lang="en-US"/>
          </a:p>
        </p:txBody>
      </p:sp>
      <p:sp>
        <p:nvSpPr>
          <p:cNvPr id="9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27448"/>
            <a:ext cx="210312" cy="201168"/>
          </a:xfrm>
        </p:spPr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2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5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22860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64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8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79388"/>
            <a:ext cx="2194560" cy="1600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971" y="4727448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5968" y="472744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noProof="0" smtClean="0"/>
              <a:pPr/>
              <a:t>6/23/17</a:t>
            </a:fld>
            <a:endParaRPr lang="en-US" noProof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pic>
        <p:nvPicPr>
          <p:cNvPr id="91" name="Picture 90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4795547"/>
            <a:ext cx="294382" cy="119353"/>
          </a:xfrm>
          <a:prstGeom prst="rect">
            <a:avLst/>
          </a:prstGeom>
        </p:spPr>
      </p:pic>
      <p:pic>
        <p:nvPicPr>
          <p:cNvPr id="9" name="Picture 8" descr="watson_logo_gr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2368296"/>
            <a:ext cx="910126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28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55" y="320496"/>
            <a:ext cx="3853233" cy="394854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61589" y="4727448"/>
            <a:ext cx="1809432" cy="201168"/>
          </a:xfrm>
        </p:spPr>
        <p:txBody>
          <a:bodyPr/>
          <a:lstStyle/>
          <a:p>
            <a:fld id="{BCFE5051-8846-074F-85CE-9E52CFC1E815}" type="datetime1">
              <a:rPr lang="en-US" noProof="0" smtClean="0"/>
              <a:t>6/23/17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3755" y="4727448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4701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55" y="320497"/>
            <a:ext cx="6965403" cy="545778"/>
          </a:xfrm>
        </p:spPr>
        <p:txBody>
          <a:bodyPr/>
          <a:lstStyle>
            <a:lvl1pPr>
              <a:defRPr sz="2000" b="1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61589" y="4727448"/>
            <a:ext cx="1809432" cy="201168"/>
          </a:xfrm>
        </p:spPr>
        <p:txBody>
          <a:bodyPr/>
          <a:lstStyle>
            <a:lvl1pPr>
              <a:defRPr sz="500" b="0" i="0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BCFE5051-8846-074F-85CE-9E52CFC1E815}" type="datetime1">
              <a:rPr lang="en-US" smtClean="0"/>
              <a:pPr/>
              <a:t>6/23/17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3755" y="4727448"/>
            <a:ext cx="210312" cy="201168"/>
          </a:xfrm>
        </p:spPr>
        <p:txBody>
          <a:bodyPr/>
          <a:lstStyle>
            <a:lvl1pPr>
              <a:defRPr sz="500" b="0" i="0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33754" y="1187117"/>
            <a:ext cx="5489529" cy="3368842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6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55" y="320497"/>
            <a:ext cx="6965403" cy="545778"/>
          </a:xfrm>
        </p:spPr>
        <p:txBody>
          <a:bodyPr/>
          <a:lstStyle>
            <a:lvl1pPr>
              <a:defRPr sz="2000" b="1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61589" y="4727448"/>
            <a:ext cx="1809432" cy="201168"/>
          </a:xfrm>
        </p:spPr>
        <p:txBody>
          <a:bodyPr/>
          <a:lstStyle>
            <a:lvl1pPr>
              <a:defRPr sz="500" b="0" i="0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BCFE5051-8846-074F-85CE-9E52CFC1E815}" type="datetime1">
              <a:rPr lang="en-US" smtClean="0"/>
              <a:pPr/>
              <a:t>6/23/17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3755" y="4727448"/>
            <a:ext cx="210312" cy="201168"/>
          </a:xfrm>
        </p:spPr>
        <p:txBody>
          <a:bodyPr/>
          <a:lstStyle>
            <a:lvl1pPr>
              <a:defRPr sz="500" b="0" i="0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33754" y="1825644"/>
            <a:ext cx="5489529" cy="290180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3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8595360" cy="342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37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2011680" cy="4343400"/>
          </a:xfrm>
          <a:prstGeom prst="rect">
            <a:avLst/>
          </a:prstGeo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343400" y="179388"/>
            <a:ext cx="2011680" cy="4343400"/>
          </a:xfrm>
          <a:prstGeom prst="rect">
            <a:avLst/>
          </a:prstGeo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629400" y="179388"/>
            <a:ext cx="2011680" cy="4343400"/>
          </a:xfrm>
          <a:prstGeom prst="rect">
            <a:avLst/>
          </a:prstGeo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91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399" y="179388"/>
            <a:ext cx="338328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489588" y="179388"/>
            <a:ext cx="338328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1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79388"/>
            <a:ext cx="2194560" cy="16002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971" y="4545068"/>
            <a:ext cx="400982" cy="38354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228599" y="4690281"/>
            <a:ext cx="554269" cy="22461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455613" y="472744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5968" y="472744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itl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7012" y="164592"/>
            <a:ext cx="4297680" cy="4343400"/>
          </a:xfrm>
        </p:spPr>
        <p:txBody>
          <a:bodyPr/>
          <a:lstStyle>
            <a:lvl1pPr>
              <a:defRPr sz="2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69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Quot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79388"/>
            <a:ext cx="4297680" cy="4343400"/>
          </a:xfrm>
        </p:spPr>
        <p:txBody>
          <a:bodyPr/>
          <a:lstStyle>
            <a:lvl1pPr marL="109728" indent="-109728">
              <a:defRPr sz="2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11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Text only (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98108"/>
            <a:ext cx="8571547" cy="43434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45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66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1A-485C-F749-B5B6-5224CEF3E8D5}" type="datetime1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22860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89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/>
              <a:t>6/23/17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514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3E8105-DB8B-CF4D-A0EA-B9D0726DF32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250" y="4718050"/>
            <a:ext cx="2895600" cy="201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Watson Natural Language Understanding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46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603250" y="4718050"/>
            <a:ext cx="2895600" cy="201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Watson Natural Language Understanding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D18401D-0010-1D4E-B3F8-B69C69B569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594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3250" y="4718050"/>
            <a:ext cx="2895600" cy="201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Watson Natural Language Understanding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E802E-4728-204C-930A-9510A40D66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7746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3250" y="4718050"/>
            <a:ext cx="2895600" cy="201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Watson Natural Language Understanding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02C0A0-C03C-2C42-9855-E4B1A945EF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70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061" y="376816"/>
            <a:ext cx="8418843" cy="394854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2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79388"/>
            <a:ext cx="2194560" cy="16002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971" y="4727448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228600" y="4797089"/>
            <a:ext cx="290710" cy="117811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455613" y="472744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smtClean="0"/>
              <a:t>Watson / Presentation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5968" y="472744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noProof="0" smtClean="0"/>
              <a:pPr/>
              <a:t>6/23/17</a:t>
            </a:fld>
            <a:endParaRPr lang="en-US" noProof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pic>
        <p:nvPicPr>
          <p:cNvPr id="49" name="Picture 48" descr="watson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2372270"/>
            <a:ext cx="932222" cy="1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6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676656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66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859536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7012" y="179388"/>
            <a:ext cx="402336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522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343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629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33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399" y="179388"/>
            <a:ext cx="33832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489588" y="179388"/>
            <a:ext cx="33832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38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itl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1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Quot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79388"/>
            <a:ext cx="4297680" cy="4343400"/>
          </a:xfrm>
        </p:spPr>
        <p:txBody>
          <a:bodyPr/>
          <a:lstStyle>
            <a:lvl1pPr marL="109728" indent="-109728"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121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Text only (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98108"/>
            <a:ext cx="8571547" cy="43434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413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02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1A-485C-F749-B5B6-5224CEF3E8D5}" type="datetime1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22860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6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859536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7012" y="179388"/>
            <a:ext cx="402336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249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/>
              <a:t>6/23/17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55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79388"/>
            <a:ext cx="2194560" cy="16002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971" y="4727448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228600" y="4797089"/>
            <a:ext cx="290710" cy="117811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455613" y="472744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smtClean="0"/>
              <a:t>Watson / Presentation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5968" y="472744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noProof="0" smtClean="0"/>
              <a:pPr/>
              <a:t>6/23/17</a:t>
            </a:fld>
            <a:endParaRPr lang="en-US" noProof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pic>
        <p:nvPicPr>
          <p:cNvPr id="49" name="Picture 48" descr="watson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2372270"/>
            <a:ext cx="932222" cy="1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003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676656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85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859536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7012" y="179388"/>
            <a:ext cx="402336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337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343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629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790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399" y="179388"/>
            <a:ext cx="33832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489588" y="179388"/>
            <a:ext cx="33832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39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itl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19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Quot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79388"/>
            <a:ext cx="4297680" cy="4343400"/>
          </a:xfrm>
        </p:spPr>
        <p:txBody>
          <a:bodyPr/>
          <a:lstStyle>
            <a:lvl1pPr marL="109728" indent="-109728"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27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Text only (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98108"/>
            <a:ext cx="8571547" cy="43434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6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0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 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343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629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60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1A-485C-F749-B5B6-5224CEF3E8D5}" type="datetime1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22860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284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/>
              <a:t>6/23/17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2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399" y="179388"/>
            <a:ext cx="3200400" cy="4343400"/>
          </a:xfrm>
        </p:spPr>
        <p:txBody>
          <a:bodyPr r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489588" y="179388"/>
            <a:ext cx="3200400" cy="4343400"/>
          </a:xfrm>
        </p:spPr>
        <p:txBody>
          <a:bodyPr r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9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 Titl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82880"/>
            <a:ext cx="41148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7012" y="164592"/>
            <a:ext cx="4114800" cy="4343400"/>
          </a:xfrm>
        </p:spPr>
        <p:txBody>
          <a:bodyPr/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63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 Quot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1148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64592"/>
            <a:ext cx="4114800" cy="4343400"/>
          </a:xfrm>
        </p:spPr>
        <p:txBody>
          <a:bodyPr/>
          <a:lstStyle>
            <a:lvl1pPr marL="109728" indent="-109728"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7 Text only (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98108"/>
            <a:ext cx="8571547" cy="43434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182880"/>
            <a:ext cx="219456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5968" y="4727448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7BD0F09C-33D0-1F42-B8A9-5123C94105A5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4727448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0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16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1600" kern="1200">
          <a:solidFill>
            <a:schemeClr val="bg1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912" y="380307"/>
            <a:ext cx="1620982" cy="39485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5968" y="4727448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429274-D375-B94C-A105-658EF2ABA8F0}" type="datetime1">
              <a:rPr lang="en-US" noProof="0" smtClean="0"/>
              <a:pPr/>
              <a:t>6/23/17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4727448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5845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10" r:id="rId3"/>
    <p:sldLayoutId id="2147483711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712" r:id="rId14"/>
    <p:sldLayoutId id="2147483713" r:id="rId15"/>
    <p:sldLayoutId id="2147483714" r:id="rId16"/>
    <p:sldLayoutId id="2147483715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6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1600" kern="1200">
          <a:solidFill>
            <a:schemeClr val="bg1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182880"/>
            <a:ext cx="219456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5968" y="4727448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5429274-D375-B94C-A105-658EF2ABA8F0}" type="datetime1">
              <a:rPr lang="en-US" noProof="0" smtClean="0"/>
              <a:pPr/>
              <a:t>6/23/17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noProof="0" smtClean="0"/>
              <a:t>Watson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4727448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302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6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1600" kern="1200">
          <a:solidFill>
            <a:srgbClr val="FFFFFF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FFFFFF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FFFFFF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FFFFFF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182880"/>
            <a:ext cx="219456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5968" y="4727448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5429274-D375-B94C-A105-658EF2ABA8F0}" type="datetime1">
              <a:rPr lang="en-US" noProof="0" smtClean="0"/>
              <a:pPr/>
              <a:t>6/23/17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noProof="0" smtClean="0"/>
              <a:t>Watson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4727448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7822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6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1600" kern="1200">
          <a:solidFill>
            <a:srgbClr val="FFFFFF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FFFFFF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FFFFFF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FFFFFF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ateway-a.watsonplatform.net/visual-recognition/api/v3/classifiers?api_key=************************&amp;version=2016-05-2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way-a.watsonplatform.net/visual-recognition/api/v3/classify?api_key=api_key&amp;version=2016-05-20" TargetMode="External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watson/developercloud/doc/visual-recognition/index.html" TargetMode="External"/><Relationship Id="rId4" Type="http://schemas.openxmlformats.org/officeDocument/2006/relationships/hyperlink" Target="https://www.ibm.com/watson/developercloud/visual-recognition/api/v3/#classify_an_image" TargetMode="External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onsole.ng.bluemix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vatar_crops_CS6_cv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" r="23620" b="24331"/>
          <a:stretch/>
        </p:blipFill>
        <p:spPr>
          <a:xfrm>
            <a:off x="3276038" y="0"/>
            <a:ext cx="5867962" cy="51435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3755" y="192506"/>
            <a:ext cx="4226370" cy="407653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200" b="1" dirty="0">
                <a:solidFill>
                  <a:srgbClr val="FFFFFF"/>
                </a:solidFill>
                <a:latin typeface="Helvetica Neue"/>
                <a:ea typeface="HelvNeue Roman for IBM" charset="0"/>
                <a:cs typeface="Helvetica Neue"/>
              </a:rPr>
              <a:t>Watson </a:t>
            </a:r>
            <a:r>
              <a:rPr lang="en-US" sz="4200" b="1" dirty="0" smtClean="0">
                <a:solidFill>
                  <a:srgbClr val="FFFFFF"/>
                </a:solidFill>
                <a:latin typeface="Helvetica Neue"/>
                <a:ea typeface="HelvNeue Roman for IBM" charset="0"/>
                <a:cs typeface="Helvetica Neue"/>
              </a:rPr>
              <a:t>Visual Recognition</a:t>
            </a:r>
          </a:p>
        </p:txBody>
      </p:sp>
    </p:spTree>
    <p:extLst>
      <p:ext uri="{BB962C8B-B14F-4D97-AF65-F5344CB8AC3E}">
        <p14:creationId xmlns:p14="http://schemas.microsoft.com/office/powerpoint/2010/main" val="225123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8" y="173038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Lets get HANDS on</a:t>
            </a:r>
            <a:r>
              <a:rPr lang="is-IS" altLang="en-US" b="1" dirty="0" smtClean="0">
                <a:ea typeface="MS PGothic" charset="-128"/>
              </a:rPr>
              <a:t>… TRAIN YOUR CLASSIFIER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10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03250" y="800100"/>
            <a:ext cx="7899482" cy="3605645"/>
          </a:xfrm>
        </p:spPr>
        <p:txBody>
          <a:bodyPr/>
          <a:lstStyle/>
          <a:p>
            <a:r>
              <a:rPr lang="en-US" altLang="en-US" b="1" dirty="0" smtClean="0">
                <a:ea typeface="MS PGothic" charset="-128"/>
              </a:rPr>
              <a:t>Step </a:t>
            </a:r>
            <a:r>
              <a:rPr lang="en-US" altLang="en-US" b="1" dirty="0">
                <a:ea typeface="MS PGothic" charset="-128"/>
              </a:rPr>
              <a:t>1 </a:t>
            </a:r>
            <a:r>
              <a:rPr lang="en-US" altLang="en-US" dirty="0">
                <a:ea typeface="MS PGothic" charset="-128"/>
              </a:rPr>
              <a:t>: </a:t>
            </a:r>
            <a:r>
              <a:rPr lang="en-US" altLang="en-US" dirty="0" smtClean="0">
                <a:ea typeface="MS PGothic" charset="-128"/>
              </a:rPr>
              <a:t>Traverse to the directory where the training data is kept</a:t>
            </a:r>
          </a:p>
          <a:p>
            <a:r>
              <a:rPr lang="en-US" altLang="en-US" dirty="0" smtClean="0">
                <a:ea typeface="MS PGothic" charset="-128"/>
              </a:rPr>
              <a:t>Directory path : &lt;root&gt;/</a:t>
            </a:r>
            <a:r>
              <a:rPr lang="en-US" dirty="0"/>
              <a:t> Manila-Training-Material/3_Session/Lab3-Student-kit</a:t>
            </a:r>
            <a:endParaRPr lang="en-US" altLang="en-US" dirty="0">
              <a:ea typeface="MS PGothic" charset="-128"/>
            </a:endParaRPr>
          </a:p>
          <a:p>
            <a:r>
              <a:rPr lang="en-US" altLang="en-US" b="1" dirty="0" smtClean="0">
                <a:ea typeface="MS PGothic" charset="-128"/>
              </a:rPr>
              <a:t>Step </a:t>
            </a:r>
            <a:r>
              <a:rPr lang="en-US" altLang="en-US" b="1" dirty="0" smtClean="0">
                <a:ea typeface="MS PGothic" charset="-128"/>
              </a:rPr>
              <a:t>2</a:t>
            </a:r>
            <a:r>
              <a:rPr lang="en-US" altLang="en-US" dirty="0" smtClean="0">
                <a:ea typeface="MS PGothic" charset="-128"/>
              </a:rPr>
              <a:t>: </a:t>
            </a:r>
            <a:r>
              <a:rPr lang="en-US" dirty="0"/>
              <a:t>curl -X POST -F "damagezero_positive_examples=@damagezero.zip" -F "damageless_positive_examples=@damageless.zip" -F "damagemore_positive_examples=@damagemore.zip" -F "damagefront_positive_examples=@damagefront.zip" -F "damageback_positive_examples=@damageback.zip" -F "name=</a:t>
            </a:r>
            <a:r>
              <a:rPr lang="en-US" dirty="0" err="1"/>
              <a:t>training_ibm</a:t>
            </a:r>
            <a:r>
              <a:rPr lang="en-US" dirty="0"/>
              <a:t>"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://gateway-a.watsonplatform.net/visual-recognition/api/v3/classifiers?api_key</a:t>
            </a:r>
            <a:r>
              <a:rPr lang="en-US" dirty="0" smtClean="0">
                <a:hlinkClick r:id="rId3"/>
              </a:rPr>
              <a:t>=&lt;your api_key&gt;&amp;version=2016-05-20</a:t>
            </a:r>
            <a:endParaRPr lang="en-US" dirty="0" smtClean="0"/>
          </a:p>
          <a:p>
            <a:r>
              <a:rPr lang="en-US" dirty="0" smtClean="0"/>
              <a:t>This step may take 5 to 10 minutes for Visual Recognition instance to be trained</a:t>
            </a:r>
            <a:r>
              <a:rPr lang="en-US" dirty="0"/>
              <a:t/>
            </a:r>
            <a:br>
              <a:rPr lang="en-US" dirty="0"/>
            </a:br>
            <a:endParaRPr lang="en-US" altLang="en-US" dirty="0">
              <a:ea typeface="MS PGothic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99878" y="4164320"/>
            <a:ext cx="4544122" cy="336427"/>
          </a:xfrm>
          <a:prstGeom prst="roundRect">
            <a:avLst/>
          </a:prstGeom>
          <a:solidFill>
            <a:srgbClr val="FFFF00">
              <a:alpha val="38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Take care of leading and trailing spaces during copy paste of the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command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08875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8" y="173038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Lets get HANDS on</a:t>
            </a:r>
            <a:r>
              <a:rPr lang="is-IS" altLang="en-US" b="1" dirty="0" smtClean="0">
                <a:ea typeface="MS PGothic" charset="-128"/>
              </a:rPr>
              <a:t>… TRAIN YOUR CLASSIFIER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03250" y="800100"/>
            <a:ext cx="7899482" cy="4119563"/>
          </a:xfrm>
        </p:spPr>
        <p:txBody>
          <a:bodyPr/>
          <a:lstStyle/>
          <a:p>
            <a:r>
              <a:rPr lang="en-US" altLang="en-US" dirty="0" smtClean="0">
                <a:ea typeface="MS PGothic" charset="-128"/>
              </a:rPr>
              <a:t>Step </a:t>
            </a:r>
            <a:r>
              <a:rPr lang="en-US" altLang="en-US" dirty="0">
                <a:ea typeface="MS PGothic" charset="-128"/>
              </a:rPr>
              <a:t>3</a:t>
            </a:r>
            <a:r>
              <a:rPr lang="en-US" altLang="en-US" dirty="0" smtClean="0">
                <a:ea typeface="MS PGothic" charset="-128"/>
              </a:rPr>
              <a:t> You can expect to see a response like this with a unique </a:t>
            </a:r>
            <a:r>
              <a:rPr lang="en-US" altLang="en-US" dirty="0" err="1" smtClean="0">
                <a:ea typeface="MS PGothic" charset="-128"/>
              </a:rPr>
              <a:t>classifer</a:t>
            </a:r>
            <a:r>
              <a:rPr lang="en-US" altLang="en-US" dirty="0" smtClean="0">
                <a:ea typeface="MS PGothic" charset="-128"/>
              </a:rPr>
              <a:t> ID.</a:t>
            </a:r>
          </a:p>
          <a:p>
            <a:endParaRPr lang="en-US" altLang="en-US" dirty="0" smtClean="0">
              <a:ea typeface="MS PGothic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9" y="1280675"/>
            <a:ext cx="7035800" cy="236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5598" y="3862194"/>
            <a:ext cx="7995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ea typeface="MS PGothic" charset="-128"/>
              </a:rPr>
              <a:t>Step 4</a:t>
            </a:r>
            <a:r>
              <a:rPr lang="en-US" altLang="en-US" dirty="0" smtClean="0">
                <a:ea typeface="MS PGothic" charset="-128"/>
              </a:rPr>
              <a:t> You </a:t>
            </a:r>
            <a:r>
              <a:rPr lang="en-US" altLang="en-US" dirty="0">
                <a:ea typeface="MS PGothic" charset="-128"/>
              </a:rPr>
              <a:t>can expect to see a response like this with a unique </a:t>
            </a:r>
            <a:r>
              <a:rPr lang="en-US" altLang="en-US" dirty="0" err="1">
                <a:ea typeface="MS PGothic" charset="-128"/>
              </a:rPr>
              <a:t>classifer</a:t>
            </a:r>
            <a:r>
              <a:rPr lang="en-US" altLang="en-US" dirty="0">
                <a:ea typeface="MS PGothic" charset="-128"/>
              </a:rPr>
              <a:t> ID</a:t>
            </a:r>
            <a:r>
              <a:rPr lang="en-US" altLang="en-US" dirty="0" smtClean="0">
                <a:ea typeface="MS PGothic" charset="-128"/>
              </a:rPr>
              <a:t>. Make a note of the classifier id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2247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8" y="173038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Lets get HANDS on</a:t>
            </a:r>
            <a:r>
              <a:rPr lang="is-IS" altLang="en-US" b="1" dirty="0" smtClean="0">
                <a:ea typeface="MS PGothic" charset="-128"/>
              </a:rPr>
              <a:t>… </a:t>
            </a:r>
            <a:r>
              <a:rPr lang="is-IS" altLang="en-US" b="1" dirty="0" smtClean="0">
                <a:ea typeface="MS PGothic" charset="-128"/>
              </a:rPr>
              <a:t>CHECK THE STATUS OF YOUR </a:t>
            </a:r>
            <a:r>
              <a:rPr lang="is-IS" altLang="en-US" b="1" dirty="0" smtClean="0">
                <a:ea typeface="MS PGothic" charset="-128"/>
              </a:rPr>
              <a:t>CLASSIFIER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603250" y="800100"/>
            <a:ext cx="7913378" cy="4211287"/>
          </a:xfrm>
        </p:spPr>
        <p:txBody>
          <a:bodyPr/>
          <a:lstStyle/>
          <a:p>
            <a:r>
              <a:rPr lang="en-US" altLang="en-US" dirty="0" smtClean="0">
                <a:ea typeface="MS PGothic" charset="-128"/>
              </a:rPr>
              <a:t>STEP 1: Run the following command replacing with your own </a:t>
            </a:r>
            <a:r>
              <a:rPr lang="en-US" altLang="en-US" dirty="0" err="1" smtClean="0">
                <a:ea typeface="MS PGothic" charset="-128"/>
              </a:rPr>
              <a:t>api_key</a:t>
            </a:r>
            <a:r>
              <a:rPr lang="en-US" altLang="en-US" dirty="0" smtClean="0">
                <a:ea typeface="MS PGothic" charset="-128"/>
              </a:rPr>
              <a:t> and classifier id</a:t>
            </a:r>
          </a:p>
          <a:p>
            <a:r>
              <a:rPr lang="en-US" dirty="0"/>
              <a:t>curl -X GET "https://</a:t>
            </a:r>
            <a:r>
              <a:rPr lang="en-US" dirty="0" smtClean="0"/>
              <a:t>gateway-</a:t>
            </a:r>
            <a:r>
              <a:rPr lang="en-US" dirty="0" err="1" smtClean="0"/>
              <a:t>a.watsonplatform.net</a:t>
            </a:r>
            <a:r>
              <a:rPr lang="en-US" dirty="0" smtClean="0"/>
              <a:t>/visual-recognition/</a:t>
            </a:r>
            <a:r>
              <a:rPr lang="en-US" dirty="0" err="1" smtClean="0"/>
              <a:t>api</a:t>
            </a:r>
            <a:r>
              <a:rPr lang="en-US" dirty="0" smtClean="0"/>
              <a:t>/v3/classifiers/&lt;your </a:t>
            </a:r>
            <a:r>
              <a:rPr lang="en-US" dirty="0" err="1" smtClean="0"/>
              <a:t>classifer</a:t>
            </a:r>
            <a:r>
              <a:rPr lang="en-US" dirty="0" smtClean="0"/>
              <a:t> id&gt;?</a:t>
            </a:r>
            <a:r>
              <a:rPr lang="en-US" dirty="0" err="1" smtClean="0"/>
              <a:t>api_key</a:t>
            </a:r>
            <a:r>
              <a:rPr lang="en-US" dirty="0" smtClean="0"/>
              <a:t>=&lt;your </a:t>
            </a:r>
            <a:r>
              <a:rPr lang="en-US" dirty="0" err="1" smtClean="0"/>
              <a:t>api</a:t>
            </a:r>
            <a:r>
              <a:rPr lang="en-US" dirty="0" smtClean="0"/>
              <a:t> key&gt;&amp;version=2016-05-20”</a:t>
            </a:r>
          </a:p>
          <a:p>
            <a:r>
              <a:rPr lang="en-US" altLang="en-US" dirty="0" smtClean="0">
                <a:ea typeface="MS PGothic" charset="-128"/>
              </a:rPr>
              <a:t>Expect to see a response as below</a:t>
            </a:r>
          </a:p>
          <a:p>
            <a:endParaRPr lang="en-US" altLang="en-US" dirty="0" smtClean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12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2572987"/>
            <a:ext cx="4622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25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8" y="173038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Lets get HANDS on</a:t>
            </a:r>
            <a:r>
              <a:rPr lang="is-IS" altLang="en-US" b="1" dirty="0" smtClean="0">
                <a:ea typeface="MS PGothic" charset="-128"/>
              </a:rPr>
              <a:t>… </a:t>
            </a:r>
            <a:r>
              <a:rPr lang="is-IS" altLang="en-US" b="1" dirty="0" smtClean="0">
                <a:ea typeface="MS PGothic" charset="-128"/>
              </a:rPr>
              <a:t>TEST YOUR </a:t>
            </a:r>
            <a:r>
              <a:rPr lang="is-IS" altLang="en-US" b="1" dirty="0" smtClean="0">
                <a:ea typeface="MS PGothic" charset="-128"/>
              </a:rPr>
              <a:t>CLASSIFIER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603250" y="800100"/>
            <a:ext cx="7913378" cy="4211287"/>
          </a:xfrm>
        </p:spPr>
        <p:txBody>
          <a:bodyPr/>
          <a:lstStyle/>
          <a:p>
            <a:r>
              <a:rPr lang="en-US" altLang="en-US" sz="1400" dirty="0" smtClean="0">
                <a:ea typeface="MS PGothic" charset="-128"/>
              </a:rPr>
              <a:t>STEP 1: Run the following command replacing with your own </a:t>
            </a:r>
            <a:r>
              <a:rPr lang="en-US" altLang="en-US" sz="1400" dirty="0" err="1" smtClean="0">
                <a:ea typeface="MS PGothic" charset="-128"/>
              </a:rPr>
              <a:t>api_key</a:t>
            </a:r>
            <a:r>
              <a:rPr lang="en-US" altLang="en-US" sz="1400" dirty="0" smtClean="0">
                <a:ea typeface="MS PGothic" charset="-128"/>
              </a:rPr>
              <a:t>.</a:t>
            </a:r>
          </a:p>
          <a:p>
            <a:r>
              <a:rPr lang="en-US" altLang="en-US" sz="1400" dirty="0" smtClean="0">
                <a:ea typeface="MS PGothic" charset="-128"/>
              </a:rPr>
              <a:t>Update the image test </a:t>
            </a:r>
            <a:r>
              <a:rPr lang="en-US" altLang="en-US" sz="1400" dirty="0" err="1" smtClean="0">
                <a:ea typeface="MS PGothic" charset="-128"/>
              </a:rPr>
              <a:t>json</a:t>
            </a:r>
            <a:r>
              <a:rPr lang="en-US" altLang="en-US" sz="1400" dirty="0" smtClean="0">
                <a:ea typeface="MS PGothic" charset="-128"/>
              </a:rPr>
              <a:t> with your </a:t>
            </a:r>
            <a:r>
              <a:rPr lang="en-US" altLang="en-US" sz="1400" dirty="0" err="1" smtClean="0">
                <a:ea typeface="MS PGothic" charset="-128"/>
              </a:rPr>
              <a:t>classifierid</a:t>
            </a:r>
            <a:endParaRPr lang="en-US" altLang="en-US" sz="1400" dirty="0" smtClean="0">
              <a:ea typeface="MS PGothic" charset="-128"/>
            </a:endParaRPr>
          </a:p>
          <a:p>
            <a:r>
              <a:rPr lang="en-US" sz="1400" dirty="0"/>
              <a:t>curl -X POST -F "</a:t>
            </a:r>
            <a:r>
              <a:rPr lang="en-US" sz="1400" dirty="0" err="1"/>
              <a:t>images_file</a:t>
            </a:r>
            <a:r>
              <a:rPr lang="en-US" sz="1400" dirty="0"/>
              <a:t>=@</a:t>
            </a:r>
            <a:r>
              <a:rPr lang="en-US" sz="1400" dirty="0" err="1"/>
              <a:t>imagetest.jpg</a:t>
            </a:r>
            <a:r>
              <a:rPr lang="en-US" sz="1400" dirty="0"/>
              <a:t>" -F "parameters=@</a:t>
            </a:r>
            <a:r>
              <a:rPr lang="en-US" sz="1400" dirty="0" err="1"/>
              <a:t>imagetest.json</a:t>
            </a:r>
            <a:r>
              <a:rPr lang="en-US" sz="1400" dirty="0"/>
              <a:t>"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gateway-a.watsonplatform.net/visual-recognition/api/v3/classify?api_key=api_key&amp;version=2016-05-20</a:t>
            </a:r>
            <a:endParaRPr lang="en-US" sz="1400" dirty="0" smtClean="0"/>
          </a:p>
          <a:p>
            <a:r>
              <a:rPr lang="en-US" altLang="en-US" sz="1400" dirty="0" smtClean="0">
                <a:ea typeface="MS PGothic" charset="-128"/>
              </a:rPr>
              <a:t>Expect to see a response as below</a:t>
            </a:r>
          </a:p>
          <a:p>
            <a:endParaRPr lang="en-US" altLang="en-US" dirty="0" smtClean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13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80" y="2529444"/>
            <a:ext cx="5003883" cy="239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85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16722" y="196789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Image specifications</a:t>
            </a:r>
            <a:r>
              <a:rPr lang="is-IS" altLang="en-US" b="1" dirty="0" smtClean="0">
                <a:ea typeface="MS PGothic" charset="-128"/>
              </a:rPr>
              <a:t>…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603250" y="823850"/>
            <a:ext cx="8920761" cy="4211287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MS PGothic" charset="-128"/>
              </a:rPr>
              <a:t>Maximum Image size for classification : </a:t>
            </a:r>
            <a:r>
              <a:rPr lang="en-US" dirty="0">
                <a:ea typeface="MS PGothic" charset="-128"/>
              </a:rPr>
              <a:t>2 </a:t>
            </a:r>
            <a:r>
              <a:rPr lang="en-US" dirty="0" smtClean="0">
                <a:ea typeface="MS PGothic" charset="-128"/>
              </a:rPr>
              <a:t>MB</a:t>
            </a:r>
            <a:endParaRPr lang="en-US" dirty="0">
              <a:ea typeface="MS PGothic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ea typeface="MS PGothic" charset="-128"/>
              </a:rPr>
              <a:t>Minimum Image Resolution : 224 X 224 </a:t>
            </a:r>
            <a:r>
              <a:rPr lang="en-US" dirty="0" smtClean="0">
                <a:ea typeface="MS PGothic" charset="-128"/>
              </a:rPr>
              <a:t>pixels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ea typeface="MS PGothic" charset="-128"/>
              </a:rPr>
              <a:t>Supported image </a:t>
            </a:r>
            <a:r>
              <a:rPr lang="en-US" dirty="0" smtClean="0">
                <a:ea typeface="MS PGothic" charset="-128"/>
              </a:rPr>
              <a:t>formats : jpg and </a:t>
            </a:r>
            <a:r>
              <a:rPr lang="en-US" dirty="0" err="1" smtClean="0">
                <a:ea typeface="MS PGothic" charset="-128"/>
              </a:rPr>
              <a:t>png</a:t>
            </a:r>
            <a:endParaRPr lang="en-US" dirty="0" smtClean="0">
              <a:ea typeface="MS PGothic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a typeface="MS PGothic" charset="-128"/>
              </a:rPr>
              <a:t>Bulk image training is possible through creating .zip of the training data</a:t>
            </a:r>
            <a:endParaRPr lang="en-US" dirty="0">
              <a:ea typeface="MS PGothic" charset="-128"/>
            </a:endParaRPr>
          </a:p>
          <a:p>
            <a:endParaRPr lang="en-US" dirty="0">
              <a:ea typeface="MS PGothic" charset="-128"/>
            </a:endParaRPr>
          </a:p>
          <a:p>
            <a:endParaRPr lang="en-US" sz="1050" dirty="0" smtClean="0"/>
          </a:p>
          <a:p>
            <a:endParaRPr lang="en-US" altLang="en-US" sz="1050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14</a:t>
            </a:fld>
            <a:endParaRPr lang="en-US" altLang="en-US" sz="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756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8" y="173038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Learn more</a:t>
            </a:r>
            <a:r>
              <a:rPr lang="is-IS" altLang="en-US" b="1" dirty="0" smtClean="0">
                <a:ea typeface="MS PGothic" charset="-128"/>
              </a:rPr>
              <a:t>…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603250" y="607569"/>
            <a:ext cx="8920761" cy="4211287"/>
          </a:xfrm>
        </p:spPr>
        <p:txBody>
          <a:bodyPr/>
          <a:lstStyle/>
          <a:p>
            <a:r>
              <a:rPr lang="en-US" sz="1200" b="1" dirty="0" smtClean="0"/>
              <a:t>Visual Recognition service: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www.ibm.com/watson/developercloud/doc/visual-recognition/index.html</a:t>
            </a:r>
            <a:endParaRPr lang="en-US" sz="1200" dirty="0"/>
          </a:p>
          <a:p>
            <a:r>
              <a:rPr lang="en-US" sz="1200" b="1" dirty="0" smtClean="0"/>
              <a:t>Watson </a:t>
            </a:r>
            <a:r>
              <a:rPr lang="en-US" sz="1200" b="1" dirty="0"/>
              <a:t>Developer Cloud: </a:t>
            </a:r>
            <a:r>
              <a:rPr lang="en-US" sz="1200" dirty="0"/>
              <a:t>Visual </a:t>
            </a:r>
            <a:r>
              <a:rPr lang="en-US" sz="1200" dirty="0" smtClean="0"/>
              <a:t>Recognition: https</a:t>
            </a:r>
            <a:r>
              <a:rPr lang="en-US" sz="1200" dirty="0"/>
              <a:t>://</a:t>
            </a:r>
            <a:r>
              <a:rPr lang="en-US" sz="1200" dirty="0" err="1"/>
              <a:t>www.ibm.com</a:t>
            </a:r>
            <a:r>
              <a:rPr lang="en-US" sz="1200" dirty="0"/>
              <a:t>/</a:t>
            </a:r>
            <a:r>
              <a:rPr lang="en-US" sz="1200" dirty="0" err="1"/>
              <a:t>watson</a:t>
            </a:r>
            <a:r>
              <a:rPr lang="en-US" sz="1200" dirty="0"/>
              <a:t>/</a:t>
            </a:r>
            <a:r>
              <a:rPr lang="en-US" sz="1200" dirty="0" err="1"/>
              <a:t>developercloud</a:t>
            </a:r>
            <a:r>
              <a:rPr lang="en-US" sz="1200" dirty="0"/>
              <a:t>/visual-recognition/</a:t>
            </a:r>
            <a:r>
              <a:rPr lang="en-US" sz="1200" dirty="0" err="1"/>
              <a:t>api</a:t>
            </a:r>
            <a:r>
              <a:rPr lang="en-US" sz="1200" dirty="0"/>
              <a:t>/v3/</a:t>
            </a:r>
          </a:p>
          <a:p>
            <a:r>
              <a:rPr lang="en-US" sz="1200" b="1" dirty="0" smtClean="0"/>
              <a:t>Classify </a:t>
            </a:r>
            <a:r>
              <a:rPr lang="en-US" sz="1200" b="1" dirty="0"/>
              <a:t>an image</a:t>
            </a:r>
            <a:r>
              <a:rPr lang="en-US" sz="1200" b="1" dirty="0" smtClean="0"/>
              <a:t>:</a:t>
            </a:r>
            <a:r>
              <a:rPr lang="en-US" sz="1200" b="1" dirty="0"/>
              <a:t> </a:t>
            </a:r>
            <a:r>
              <a:rPr lang="en-US" sz="1200" dirty="0">
                <a:hlinkClick r:id="rId4"/>
              </a:rPr>
              <a:t>https://www.ibm.com/watson/developercloud/visual-recognition/api/v3/#</a:t>
            </a:r>
            <a:r>
              <a:rPr lang="en-US" sz="1200" dirty="0" smtClean="0">
                <a:hlinkClick r:id="rId4"/>
              </a:rPr>
              <a:t>classify_an_image</a:t>
            </a:r>
            <a:endParaRPr lang="en-US" sz="1200" dirty="0"/>
          </a:p>
          <a:p>
            <a:r>
              <a:rPr lang="en-US" sz="1200" b="1" dirty="0" smtClean="0"/>
              <a:t>Detect faces:  </a:t>
            </a:r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www.ibm.com</a:t>
            </a:r>
            <a:r>
              <a:rPr lang="en-US" sz="1200" dirty="0"/>
              <a:t>/</a:t>
            </a:r>
            <a:r>
              <a:rPr lang="en-US" sz="1200" dirty="0" err="1"/>
              <a:t>watson</a:t>
            </a:r>
            <a:r>
              <a:rPr lang="en-US" sz="1200" dirty="0"/>
              <a:t>/</a:t>
            </a:r>
            <a:r>
              <a:rPr lang="en-US" sz="1200" dirty="0" err="1"/>
              <a:t>developercloud</a:t>
            </a:r>
            <a:r>
              <a:rPr lang="en-US" sz="1200" dirty="0"/>
              <a:t>/visual-recognition/</a:t>
            </a:r>
            <a:r>
              <a:rPr lang="en-US" sz="1200" dirty="0" err="1"/>
              <a:t>api</a:t>
            </a:r>
            <a:r>
              <a:rPr lang="en-US" sz="1200" dirty="0"/>
              <a:t>/v3/#</a:t>
            </a:r>
            <a:r>
              <a:rPr lang="en-US" sz="1200" dirty="0" err="1" smtClean="0"/>
              <a:t>detect_faces</a:t>
            </a:r>
            <a:endParaRPr lang="en-US" sz="1200" dirty="0"/>
          </a:p>
          <a:p>
            <a:r>
              <a:rPr lang="en-US" sz="1200" b="1" dirty="0" smtClean="0"/>
              <a:t>Visual </a:t>
            </a:r>
            <a:r>
              <a:rPr lang="en-US" sz="1200" b="1" dirty="0"/>
              <a:t>Recognition getting started </a:t>
            </a:r>
            <a:r>
              <a:rPr lang="en-US" sz="1200" b="1" dirty="0" smtClean="0"/>
              <a:t>tutorials: </a:t>
            </a:r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 smtClean="0"/>
              <a:t>www.ibm.com</a:t>
            </a:r>
            <a:r>
              <a:rPr lang="en-US" sz="1200" dirty="0" smtClean="0"/>
              <a:t>/</a:t>
            </a:r>
            <a:r>
              <a:rPr lang="en-US" sz="1200" dirty="0" err="1" smtClean="0"/>
              <a:t>watson</a:t>
            </a:r>
            <a:r>
              <a:rPr lang="en-US" sz="1200" dirty="0" smtClean="0"/>
              <a:t>/</a:t>
            </a:r>
            <a:r>
              <a:rPr lang="en-US" sz="1200" dirty="0" err="1" smtClean="0"/>
              <a:t>developercloud</a:t>
            </a:r>
            <a:r>
              <a:rPr lang="en-US" sz="1200" dirty="0" smtClean="0"/>
              <a:t>/doc/visual-recognition/getting-</a:t>
            </a:r>
            <a:r>
              <a:rPr lang="en-US" sz="1200" dirty="0" err="1" smtClean="0"/>
              <a:t>started.html</a:t>
            </a:r>
            <a:endParaRPr lang="en-US" sz="1200" dirty="0"/>
          </a:p>
          <a:p>
            <a:r>
              <a:rPr lang="en-US" sz="1200" b="1" dirty="0" smtClean="0"/>
              <a:t>Watson </a:t>
            </a:r>
            <a:r>
              <a:rPr lang="en-US" sz="1200" b="1" dirty="0"/>
              <a:t>Developer Cloud </a:t>
            </a:r>
            <a:r>
              <a:rPr lang="en-US" sz="1200" b="1" dirty="0" err="1"/>
              <a:t>Node.js</a:t>
            </a:r>
            <a:r>
              <a:rPr lang="en-US" sz="1200" b="1" dirty="0"/>
              <a:t> </a:t>
            </a:r>
            <a:r>
              <a:rPr lang="en-US" sz="1200" b="1" dirty="0" smtClean="0"/>
              <a:t>SDK</a:t>
            </a:r>
            <a:r>
              <a:rPr lang="en-US" sz="1200" dirty="0" smtClean="0"/>
              <a:t>: https</a:t>
            </a:r>
            <a:r>
              <a:rPr lang="en-US" sz="1200" dirty="0"/>
              <a:t>://</a:t>
            </a:r>
            <a:r>
              <a:rPr lang="en-US" sz="1200" dirty="0" err="1"/>
              <a:t>www.npmjs.com</a:t>
            </a:r>
            <a:r>
              <a:rPr lang="en-US" sz="1200" dirty="0"/>
              <a:t>/package/</a:t>
            </a:r>
            <a:r>
              <a:rPr lang="en-US" sz="1200" dirty="0" err="1"/>
              <a:t>watson</a:t>
            </a:r>
            <a:r>
              <a:rPr lang="en-US" sz="1200" dirty="0"/>
              <a:t>-developer-cloud</a:t>
            </a:r>
          </a:p>
          <a:p>
            <a:r>
              <a:rPr lang="en-US" sz="1200" b="1" dirty="0" err="1" smtClean="0"/>
              <a:t>Node.js</a:t>
            </a:r>
            <a:r>
              <a:rPr lang="en-US" sz="1200" b="1" dirty="0" smtClean="0"/>
              <a:t> </a:t>
            </a:r>
            <a:r>
              <a:rPr lang="en-US" sz="1200" b="1" dirty="0"/>
              <a:t>usage examples of the Watson </a:t>
            </a:r>
            <a:r>
              <a:rPr lang="en-US" sz="1200" b="1" dirty="0" smtClean="0"/>
              <a:t>APIs: </a:t>
            </a:r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watson</a:t>
            </a:r>
            <a:r>
              <a:rPr lang="en-US" sz="1200" dirty="0"/>
              <a:t>-developer-cloud/node-</a:t>
            </a:r>
            <a:r>
              <a:rPr lang="en-US" sz="1200" dirty="0" err="1"/>
              <a:t>sdk</a:t>
            </a:r>
            <a:endParaRPr lang="en-US" sz="1200" dirty="0"/>
          </a:p>
          <a:p>
            <a:endParaRPr lang="en-US" altLang="en-US" sz="1200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15</a:t>
            </a:fld>
            <a:endParaRPr lang="en-US" altLang="en-US" sz="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243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85858"/>
                </a:solidFill>
              </a:rPr>
              <a:t>Agenda</a:t>
            </a:r>
            <a:endParaRPr lang="en-US" dirty="0">
              <a:solidFill>
                <a:srgbClr val="58585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33754" y="916998"/>
            <a:ext cx="8204603" cy="3810449"/>
          </a:xfrm>
        </p:spPr>
        <p:txBody>
          <a:bodyPr/>
          <a:lstStyle/>
          <a:p>
            <a:pPr marL="342900" indent="-342900">
              <a:lnSpc>
                <a:spcPts val="2160"/>
              </a:lnSpc>
              <a:buFontTx/>
              <a:buChar char="-"/>
            </a:pPr>
            <a:r>
              <a:rPr lang="en-GB" sz="2000" dirty="0" smtClean="0"/>
              <a:t>Visual Recognition </a:t>
            </a:r>
            <a:r>
              <a:rPr lang="en-GB" sz="2000" dirty="0" smtClean="0">
                <a:solidFill>
                  <a:srgbClr val="585858"/>
                </a:solidFill>
              </a:rPr>
              <a:t>Introduction </a:t>
            </a:r>
          </a:p>
          <a:p>
            <a:pPr marL="342900" indent="-342900">
              <a:lnSpc>
                <a:spcPts val="2160"/>
              </a:lnSpc>
              <a:buFontTx/>
              <a:buChar char="-"/>
            </a:pPr>
            <a:r>
              <a:rPr lang="en-GB" sz="2000" dirty="0"/>
              <a:t>K</a:t>
            </a:r>
            <a:r>
              <a:rPr lang="en-GB" sz="2000" dirty="0" smtClean="0">
                <a:solidFill>
                  <a:srgbClr val="585858"/>
                </a:solidFill>
              </a:rPr>
              <a:t>ey concepts, Usecases</a:t>
            </a:r>
          </a:p>
          <a:p>
            <a:pPr marL="342900" indent="-342900">
              <a:lnSpc>
                <a:spcPts val="2160"/>
              </a:lnSpc>
              <a:buFontTx/>
              <a:buChar char="-"/>
            </a:pPr>
            <a:r>
              <a:rPr lang="en-GB" sz="2000" dirty="0" smtClean="0"/>
              <a:t>Hands on</a:t>
            </a:r>
          </a:p>
          <a:p>
            <a:pPr marL="342900" indent="-342900">
              <a:lnSpc>
                <a:spcPts val="2160"/>
              </a:lnSpc>
              <a:buFontTx/>
              <a:buChar char="-"/>
            </a:pPr>
            <a:endParaRPr lang="en-GB" sz="2000" dirty="0" smtClean="0">
              <a:solidFill>
                <a:srgbClr val="585858"/>
              </a:solidFill>
            </a:endParaRPr>
          </a:p>
          <a:p>
            <a:pPr marL="342900" indent="-342900">
              <a:lnSpc>
                <a:spcPts val="2160"/>
              </a:lnSpc>
              <a:buFontTx/>
              <a:buChar char="-"/>
            </a:pPr>
            <a:endParaRPr lang="en-GB" sz="2000" dirty="0" smtClean="0">
              <a:solidFill>
                <a:srgbClr val="585858"/>
              </a:solidFill>
            </a:endParaRPr>
          </a:p>
          <a:p>
            <a:pPr>
              <a:lnSpc>
                <a:spcPts val="2160"/>
              </a:lnSpc>
            </a:pPr>
            <a:endParaRPr lang="en-GB" sz="2000" dirty="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2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1563" y="736600"/>
            <a:ext cx="4262437" cy="4262438"/>
          </a:xfrm>
        </p:spPr>
      </p:pic>
      <p:sp>
        <p:nvSpPr>
          <p:cNvPr id="32770" name="Footer Placeholder 2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en-US" sz="500">
                <a:solidFill>
                  <a:srgbClr val="FFFFFF"/>
                </a:solidFill>
              </a:rPr>
              <a:t>IBM Watson Natural Language Understanding</a:t>
            </a:r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F9C44B92-F11E-7545-84D8-AC986E23282F}" type="slidenum">
              <a:rPr lang="en-US" altLang="en-US" sz="500">
                <a:solidFill>
                  <a:srgbClr val="FFFFFF"/>
                </a:solidFill>
              </a:rPr>
              <a:pPr/>
              <a:t>3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32772" name="Title 23"/>
          <p:cNvSpPr>
            <a:spLocks noGrp="1"/>
          </p:cNvSpPr>
          <p:nvPr>
            <p:ph type="title"/>
          </p:nvPr>
        </p:nvSpPr>
        <p:spPr>
          <a:xfrm>
            <a:off x="228600" y="173038"/>
            <a:ext cx="5608638" cy="246221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ea typeface="MS PGothic" charset="-128"/>
              </a:rPr>
              <a:t>IBM Watson </a:t>
            </a:r>
            <a:r>
              <a:rPr lang="en-US" altLang="en-US" b="1" dirty="0" smtClean="0">
                <a:ea typeface="MS PGothic" charset="-128"/>
              </a:rPr>
              <a:t>Visual Recognition Service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32773" name="Content Placeholder 28"/>
          <p:cNvSpPr>
            <a:spLocks noGrp="1"/>
          </p:cNvSpPr>
          <p:nvPr>
            <p:ph idx="14"/>
          </p:nvPr>
        </p:nvSpPr>
        <p:spPr>
          <a:xfrm>
            <a:off x="230188" y="812800"/>
            <a:ext cx="4251325" cy="2939266"/>
          </a:xfr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Watson </a:t>
            </a:r>
            <a:r>
              <a:rPr lang="en-US" dirty="0"/>
              <a:t>Visual Recognition service uses deep learning algorithms to analyze images </a:t>
            </a:r>
            <a:r>
              <a:rPr lang="en-US" dirty="0" smtClean="0"/>
              <a:t>for scenes</a:t>
            </a:r>
            <a:r>
              <a:rPr lang="en-US" dirty="0"/>
              <a:t>, objects, faces, and other content.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Response includes </a:t>
            </a:r>
            <a:r>
              <a:rPr lang="en-US" dirty="0"/>
              <a:t>keywords that </a:t>
            </a:r>
            <a:r>
              <a:rPr lang="en-US" dirty="0" smtClean="0"/>
              <a:t>provide information </a:t>
            </a:r>
            <a:r>
              <a:rPr lang="en-US" dirty="0"/>
              <a:t>about the content. A set of built-in classes provides highly accurate results </a:t>
            </a:r>
            <a:r>
              <a:rPr lang="en-US" dirty="0" smtClean="0"/>
              <a:t>without training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train custom classifiers to create specialized classes.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9670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3"/>
          <p:cNvSpPr>
            <a:spLocks noGrp="1"/>
          </p:cNvSpPr>
          <p:nvPr>
            <p:ph type="title"/>
          </p:nvPr>
        </p:nvSpPr>
        <p:spPr>
          <a:xfrm>
            <a:off x="228600" y="303666"/>
            <a:ext cx="3939639" cy="4093428"/>
          </a:xfrm>
        </p:spPr>
        <p:txBody>
          <a:bodyPr wrap="square">
            <a:spAutoFit/>
          </a:bodyPr>
          <a:lstStyle/>
          <a:p>
            <a:r>
              <a:rPr lang="en-US" altLang="en-US" sz="1400" dirty="0" smtClean="0">
                <a:ea typeface="MS PGothic" charset="-128"/>
              </a:rPr>
              <a:t/>
            </a:r>
            <a:br>
              <a:rPr lang="en-US" altLang="en-US" sz="1400" dirty="0" smtClean="0">
                <a:ea typeface="MS PGothic" charset="-128"/>
              </a:rPr>
            </a:br>
            <a:r>
              <a:rPr lang="en-US" altLang="en-US" sz="1400" dirty="0" smtClean="0">
                <a:ea typeface="MS PGothic" charset="-128"/>
              </a:rPr>
              <a:t/>
            </a:r>
            <a:br>
              <a:rPr lang="en-US" altLang="en-US" sz="1400" dirty="0" smtClean="0">
                <a:ea typeface="MS PGothic" charset="-128"/>
              </a:rPr>
            </a:br>
            <a:r>
              <a:rPr lang="en-US" altLang="en-US" sz="1400" dirty="0">
                <a:ea typeface="MS PGothic" charset="-128"/>
              </a:rPr>
              <a:t/>
            </a:r>
            <a:br>
              <a:rPr lang="en-US" altLang="en-US" sz="1400" dirty="0">
                <a:ea typeface="MS PGothic" charset="-128"/>
              </a:rPr>
            </a:br>
            <a:r>
              <a:rPr lang="en-US" altLang="en-US" sz="1400" b="1" dirty="0" smtClean="0">
                <a:ea typeface="MS PGothic" charset="-128"/>
              </a:rPr>
              <a:t>Classify a picture </a:t>
            </a:r>
            <a:r>
              <a:rPr lang="en-US" altLang="en-US" sz="1400" dirty="0" smtClean="0">
                <a:ea typeface="MS PGothic" charset="-128"/>
              </a:rPr>
              <a:t>: You can classify the image using default classifier .  </a:t>
            </a:r>
            <a:r>
              <a:rPr lang="en-US" sz="1400" dirty="0"/>
              <a:t>For each image, the response includes a score for each class within each selected classifier. Scores range from 0 - 1 with a higher score indicating greater likelihood of the class being depicted in the image. The default threshold for reporting scores from a classifier is 0.5 </a:t>
            </a:r>
            <a:r>
              <a:rPr lang="en-US" altLang="en-US" sz="1400" dirty="0" smtClean="0">
                <a:ea typeface="MS PGothic" charset="-128"/>
              </a:rPr>
              <a:t/>
            </a:r>
            <a:br>
              <a:rPr lang="en-US" altLang="en-US" sz="1400" dirty="0" smtClean="0">
                <a:ea typeface="MS PGothic" charset="-128"/>
              </a:rPr>
            </a:br>
            <a:r>
              <a:rPr lang="en-US" altLang="en-US" sz="1400" dirty="0">
                <a:ea typeface="MS PGothic" charset="-128"/>
              </a:rPr>
              <a:t/>
            </a:r>
            <a:br>
              <a:rPr lang="en-US" altLang="en-US" sz="1400" dirty="0">
                <a:ea typeface="MS PGothic" charset="-128"/>
              </a:rPr>
            </a:br>
            <a:r>
              <a:rPr lang="en-US" altLang="en-US" sz="1400" b="1" dirty="0" smtClean="0">
                <a:ea typeface="MS PGothic" charset="-128"/>
              </a:rPr>
              <a:t>Detect Faces : </a:t>
            </a:r>
            <a:r>
              <a:rPr lang="en-US" sz="1400" dirty="0"/>
              <a:t>Analyze faces in images and get data about them, such as estimated age, gender, plus names of celebrities. For each image, the response includes face location, a minimum and maximum estimated age, a gender, and confidence scores. Scores range from 0 - 1 with a higher score indicating greater correlation.</a:t>
            </a:r>
            <a:endParaRPr lang="en-US" altLang="en-US" sz="1400" b="1" dirty="0">
              <a:ea typeface="MS PGothic" charset="-128"/>
            </a:endParaRPr>
          </a:p>
        </p:txBody>
      </p:sp>
      <p:pic>
        <p:nvPicPr>
          <p:cNvPr id="3481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1176" r="25919" b="-1176"/>
          <a:stretch>
            <a:fillRect/>
          </a:stretch>
        </p:blipFill>
        <p:spPr>
          <a:xfrm>
            <a:off x="4975760" y="-17463"/>
            <a:ext cx="4168239" cy="5230813"/>
          </a:xfrm>
          <a:prstGeom prst="rect">
            <a:avLst/>
          </a:prstGeom>
        </p:spPr>
      </p:pic>
      <p:sp>
        <p:nvSpPr>
          <p:cNvPr id="34820" name="Slide Number Placeholder 9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4F88F341-C4D0-AA46-94E6-5F281FCCDD44}" type="slidenum">
              <a:rPr lang="en-US" altLang="en-US" sz="500">
                <a:solidFill>
                  <a:srgbClr val="FFFFFF"/>
                </a:solidFill>
              </a:rPr>
              <a:pPr/>
              <a:t>4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5" name="Title 23"/>
          <p:cNvSpPr txBox="1">
            <a:spLocks/>
          </p:cNvSpPr>
          <p:nvPr/>
        </p:nvSpPr>
        <p:spPr>
          <a:xfrm>
            <a:off x="228600" y="173038"/>
            <a:ext cx="5608638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en-US" b="1" dirty="0" smtClean="0">
                <a:ea typeface="MS PGothic" charset="-128"/>
              </a:rPr>
              <a:t>Features</a:t>
            </a:r>
            <a:endParaRPr lang="en-US" altLang="en-US" b="1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85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AF37C35C-81EE-4548-BC77-4194EE218506}" type="slidenum">
              <a:rPr lang="en-US" altLang="en-US" sz="500">
                <a:solidFill>
                  <a:srgbClr val="FFFFFF"/>
                </a:solidFill>
              </a:rPr>
              <a:pPr/>
              <a:t>5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49154" name="Title 4"/>
          <p:cNvSpPr>
            <a:spLocks noGrp="1"/>
          </p:cNvSpPr>
          <p:nvPr>
            <p:ph type="title"/>
          </p:nvPr>
        </p:nvSpPr>
        <p:spPr>
          <a:xfrm>
            <a:off x="228600" y="196788"/>
            <a:ext cx="4475163" cy="91440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Try the out of the box trained model here :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92234" y="154794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https://visual-recognition-</a:t>
            </a:r>
            <a:r>
              <a:rPr lang="en-US" i="1" dirty="0" err="1"/>
              <a:t>demo.mybluemix.net</a:t>
            </a:r>
            <a:r>
              <a:rPr lang="en-US" i="1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366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AF37C35C-81EE-4548-BC77-4194EE218506}" type="slidenum">
              <a:rPr lang="en-US" altLang="en-US" sz="500">
                <a:solidFill>
                  <a:srgbClr val="FFFFFF"/>
                </a:solidFill>
              </a:rPr>
              <a:pPr/>
              <a:t>6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49154" name="Title 4"/>
          <p:cNvSpPr>
            <a:spLocks noGrp="1"/>
          </p:cNvSpPr>
          <p:nvPr>
            <p:ph type="title"/>
          </p:nvPr>
        </p:nvSpPr>
        <p:spPr>
          <a:xfrm>
            <a:off x="228600" y="196788"/>
            <a:ext cx="4475163" cy="91440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Custom classifier for Domain Adoption</a:t>
            </a:r>
            <a:endParaRPr lang="en-US" altLang="en-US" b="1" dirty="0">
              <a:ea typeface="MS PGothic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13" y="733466"/>
            <a:ext cx="6590594" cy="35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54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600" y="173038"/>
            <a:ext cx="2103438" cy="246221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 err="1" smtClean="0">
                <a:ea typeface="MS PGothic" charset="-128"/>
              </a:rPr>
              <a:t>Usecases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795648" y="806883"/>
            <a:ext cx="7913378" cy="4343400"/>
          </a:xfrm>
        </p:spPr>
        <p:txBody>
          <a:bodyPr/>
          <a:lstStyle/>
          <a:p>
            <a:r>
              <a:rPr lang="en-US" b="1" dirty="0"/>
              <a:t>Manufacturing:</a:t>
            </a:r>
            <a:r>
              <a:rPr lang="en-US" dirty="0"/>
              <a:t> Use images from a manufacturing setting to make sure products are being positioned correctly on an assembly </a:t>
            </a:r>
            <a:r>
              <a:rPr lang="en-US" dirty="0" smtClean="0"/>
              <a:t>line</a:t>
            </a:r>
          </a:p>
          <a:p>
            <a:endParaRPr lang="en-US" dirty="0"/>
          </a:p>
          <a:p>
            <a:r>
              <a:rPr lang="en-US" b="1" dirty="0"/>
              <a:t>Visual Auditing:</a:t>
            </a:r>
            <a:r>
              <a:rPr lang="en-US" dirty="0"/>
              <a:t> Look for visual compliance or deterioration in a fleet of trucks, planes, or windmills out in the field, train custom classifiers to understand what defects look </a:t>
            </a:r>
            <a:r>
              <a:rPr lang="en-US" dirty="0" smtClean="0"/>
              <a:t>like</a:t>
            </a:r>
          </a:p>
          <a:p>
            <a:endParaRPr lang="en-US" dirty="0"/>
          </a:p>
          <a:p>
            <a:r>
              <a:rPr lang="en-US" b="1" dirty="0"/>
              <a:t>Insurance:</a:t>
            </a:r>
            <a:r>
              <a:rPr lang="en-US" dirty="0"/>
              <a:t> Rapidly process claims by using images to classify claims into different categories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Social listening:</a:t>
            </a:r>
            <a:r>
              <a:rPr lang="en-US" dirty="0"/>
              <a:t> Use images from your product line or your logo to track buzz about your company on social </a:t>
            </a:r>
            <a:r>
              <a:rPr lang="en-US" dirty="0" smtClean="0"/>
              <a:t>media</a:t>
            </a:r>
            <a:endParaRPr lang="en-US" altLang="en-US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7</a:t>
            </a:fld>
            <a:endParaRPr lang="en-US" altLang="en-US" sz="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253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3"/>
          <p:cNvSpPr>
            <a:spLocks noGrp="1"/>
          </p:cNvSpPr>
          <p:nvPr>
            <p:ph type="title"/>
          </p:nvPr>
        </p:nvSpPr>
        <p:spPr>
          <a:xfrm>
            <a:off x="228600" y="173038"/>
            <a:ext cx="2103438" cy="403225"/>
          </a:xfrm>
        </p:spPr>
        <p:txBody>
          <a:bodyPr/>
          <a:lstStyle/>
          <a:p>
            <a:pPr eaLnBrk="1" hangingPunct="1"/>
            <a:r>
              <a:rPr lang="en-US" altLang="en-US" b="1" dirty="0" err="1" smtClean="0">
                <a:ea typeface="MS PGothic" charset="-128"/>
              </a:rPr>
              <a:t>Usecases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3250" name="Content Placeholder 1"/>
          <p:cNvSpPr>
            <a:spLocks noGrp="1"/>
          </p:cNvSpPr>
          <p:nvPr>
            <p:ph idx="1"/>
          </p:nvPr>
        </p:nvSpPr>
        <p:spPr>
          <a:xfrm>
            <a:off x="603250" y="806883"/>
            <a:ext cx="8105775" cy="4343400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Social commerce:</a:t>
            </a:r>
            <a:r>
              <a:rPr lang="en-US" dirty="0"/>
              <a:t> Use an image of a plated dish to find out which restaurant serves it and find reviews, use a travel photo to find vacation suggestions based on similar experiences, use a house image to find similar homes that are for </a:t>
            </a:r>
            <a:r>
              <a:rPr lang="en-US" dirty="0" smtClean="0"/>
              <a:t>sale</a:t>
            </a:r>
          </a:p>
          <a:p>
            <a:endParaRPr lang="en-US" dirty="0"/>
          </a:p>
          <a:p>
            <a:r>
              <a:rPr lang="en-US" b="1" dirty="0"/>
              <a:t>Retail:</a:t>
            </a:r>
            <a:r>
              <a:rPr lang="en-US" dirty="0"/>
              <a:t> Take a photo of a favorite outfit to find stores with those clothes in stock or on sale, use a travel image to find retail suggestions in that </a:t>
            </a:r>
            <a:r>
              <a:rPr lang="en-US" dirty="0" smtClean="0"/>
              <a:t>area</a:t>
            </a:r>
          </a:p>
          <a:p>
            <a:endParaRPr lang="en-US" dirty="0"/>
          </a:p>
          <a:p>
            <a:r>
              <a:rPr lang="en-US" b="1" dirty="0"/>
              <a:t>Education:</a:t>
            </a:r>
            <a:r>
              <a:rPr lang="en-US" dirty="0"/>
              <a:t> Create image-based applications to educate about taxonomies, use pictures to find educational material on similar subjects</a:t>
            </a:r>
          </a:p>
          <a:p>
            <a:endParaRPr lang="en-US" altLang="en-US" dirty="0">
              <a:ea typeface="MS PGothic" charset="-128"/>
            </a:endParaRPr>
          </a:p>
        </p:txBody>
      </p:sp>
      <p:sp>
        <p:nvSpPr>
          <p:cNvPr id="53251" name="Footer Placeholder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500">
                <a:solidFill>
                  <a:srgbClr val="FFFFFF"/>
                </a:solidFill>
              </a:rPr>
              <a:t>IBM Watson Natural Language Understanding</a:t>
            </a:r>
          </a:p>
        </p:txBody>
      </p:sp>
      <p:sp>
        <p:nvSpPr>
          <p:cNvPr id="53252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98CC2B2F-4681-5E48-8334-7EE6F3A44019}" type="slidenum">
              <a:rPr lang="en-US" altLang="en-US" sz="500">
                <a:solidFill>
                  <a:srgbClr val="FFFFFF"/>
                </a:solidFill>
              </a:rPr>
              <a:pPr/>
              <a:t>8</a:t>
            </a:fld>
            <a:endParaRPr lang="en-US" altLang="en-US" sz="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9" y="173039"/>
            <a:ext cx="8915401" cy="492443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Lets get HANDS on</a:t>
            </a:r>
            <a:r>
              <a:rPr lang="is-IS" altLang="en-US" b="1" dirty="0" smtClean="0">
                <a:ea typeface="MS PGothic" charset="-128"/>
              </a:rPr>
              <a:t>… CREATING SERVICE INSTANCE and ACCESSING THE SERVICE CREDENTIALS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603250" y="800100"/>
            <a:ext cx="7899482" cy="3605645"/>
          </a:xfrm>
        </p:spPr>
        <p:txBody>
          <a:bodyPr/>
          <a:lstStyle/>
          <a:p>
            <a:r>
              <a:rPr lang="en-US" altLang="en-US" dirty="0" smtClean="0">
                <a:ea typeface="MS PGothic" charset="-128"/>
              </a:rPr>
              <a:t>Step </a:t>
            </a:r>
            <a:r>
              <a:rPr lang="en-US" altLang="en-US" dirty="0">
                <a:ea typeface="MS PGothic" charset="-128"/>
              </a:rPr>
              <a:t>1 : Visit </a:t>
            </a:r>
            <a:r>
              <a:rPr lang="en-US" altLang="en-US" dirty="0">
                <a:ea typeface="MS PGothic" charset="-128"/>
                <a:hlinkClick r:id="rId3"/>
              </a:rPr>
              <a:t>http://console.ng.bluemix.net</a:t>
            </a:r>
            <a:r>
              <a:rPr lang="en-US" altLang="en-US" dirty="0" smtClean="0">
                <a:ea typeface="MS PGothic" charset="-128"/>
                <a:hlinkClick r:id="rId3"/>
              </a:rPr>
              <a:t>/</a:t>
            </a:r>
            <a:r>
              <a:rPr lang="en-US" altLang="en-US" dirty="0" smtClean="0">
                <a:ea typeface="MS PGothic" charset="-128"/>
              </a:rPr>
              <a:t> and login using </a:t>
            </a:r>
            <a:r>
              <a:rPr lang="en-US" altLang="en-US" dirty="0" err="1" smtClean="0">
                <a:ea typeface="MS PGothic" charset="-128"/>
              </a:rPr>
              <a:t>bluemix</a:t>
            </a:r>
            <a:r>
              <a:rPr lang="en-US" altLang="en-US" dirty="0" smtClean="0">
                <a:ea typeface="MS PGothic" charset="-128"/>
              </a:rPr>
              <a:t> </a:t>
            </a:r>
            <a:r>
              <a:rPr lang="en-US" altLang="en-US" dirty="0" err="1" smtClean="0">
                <a:ea typeface="MS PGothic" charset="-128"/>
              </a:rPr>
              <a:t>userid</a:t>
            </a:r>
            <a:r>
              <a:rPr lang="en-US" altLang="en-US" dirty="0" smtClean="0">
                <a:ea typeface="MS PGothic" charset="-128"/>
              </a:rPr>
              <a:t> and </a:t>
            </a:r>
            <a:r>
              <a:rPr lang="en-US" altLang="en-US" dirty="0" err="1" smtClean="0">
                <a:ea typeface="MS PGothic" charset="-128"/>
              </a:rPr>
              <a:t>pwd</a:t>
            </a:r>
            <a:endParaRPr lang="en-US" altLang="en-US" dirty="0">
              <a:ea typeface="MS PGothic" charset="-128"/>
            </a:endParaRPr>
          </a:p>
          <a:p>
            <a:pPr marL="0" indent="0" eaLnBrk="1" hangingPunct="1"/>
            <a:r>
              <a:rPr lang="en-US" altLang="en-US" dirty="0" smtClean="0">
                <a:ea typeface="MS PGothic" charset="-128"/>
              </a:rPr>
              <a:t>Step 2: Go to the three bars on the left hand side and click </a:t>
            </a:r>
            <a:r>
              <a:rPr lang="en-US" altLang="en-US" dirty="0" err="1" smtClean="0">
                <a:ea typeface="MS PGothic" charset="-128"/>
              </a:rPr>
              <a:t>servics</a:t>
            </a:r>
            <a:endParaRPr lang="en-US" altLang="en-US" dirty="0" smtClean="0">
              <a:ea typeface="MS PGothic" charset="-128"/>
            </a:endParaRPr>
          </a:p>
          <a:p>
            <a:pPr marL="0" indent="0" eaLnBrk="1" hangingPunct="1"/>
            <a:r>
              <a:rPr lang="en-US" altLang="en-US" dirty="0" smtClean="0">
                <a:ea typeface="MS PGothic" charset="-128"/>
              </a:rPr>
              <a:t>Step 3: Pick Watson on the left navigation bar -&gt; click  “Create Watson Service” -&gt;Select ”Visual Recognition”</a:t>
            </a:r>
          </a:p>
          <a:p>
            <a:pPr marL="0" indent="0" eaLnBrk="1" hangingPunct="1"/>
            <a:r>
              <a:rPr lang="en-US" altLang="en-US" dirty="0" smtClean="0">
                <a:ea typeface="MS PGothic" charset="-128"/>
              </a:rPr>
              <a:t>Step 4 : In the following screen Click “Create” on the bottom right hand corner</a:t>
            </a:r>
          </a:p>
          <a:p>
            <a:r>
              <a:rPr lang="en-US" altLang="en-US" dirty="0" smtClean="0">
                <a:ea typeface="MS PGothic" charset="-128"/>
              </a:rPr>
              <a:t>Step 5 : Click on the “service credential” on the left </a:t>
            </a:r>
            <a:r>
              <a:rPr lang="en-US" altLang="en-US" dirty="0">
                <a:ea typeface="MS PGothic" charset="-128"/>
              </a:rPr>
              <a:t>navigation bar</a:t>
            </a:r>
            <a:endParaRPr lang="en-US" altLang="en-US" dirty="0" smtClean="0">
              <a:ea typeface="MS PGothic" charset="-128"/>
            </a:endParaRPr>
          </a:p>
          <a:p>
            <a:pPr marL="0" indent="0" eaLnBrk="1" hangingPunct="1"/>
            <a:r>
              <a:rPr lang="en-US" altLang="en-US" dirty="0" smtClean="0">
                <a:ea typeface="MS PGothic" charset="-128"/>
              </a:rPr>
              <a:t>Step 6  : Click on ”view credentials” on under the actions tab. Make a note of the </a:t>
            </a:r>
            <a:r>
              <a:rPr lang="en-US" altLang="en-US" dirty="0" err="1" smtClean="0">
                <a:ea typeface="MS PGothic" charset="-128"/>
              </a:rPr>
              <a:t>api_key</a:t>
            </a:r>
            <a:r>
              <a:rPr lang="en-US" altLang="en-US" dirty="0" smtClean="0">
                <a:ea typeface="MS PGothic" charset="-128"/>
              </a:rPr>
              <a:t>. You will need this to make the API calls</a:t>
            </a:r>
          </a:p>
          <a:p>
            <a:pPr marL="0" indent="0" eaLnBrk="1" hangingPunct="1"/>
            <a:endParaRPr lang="en-US" altLang="en-US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9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96988" y="4164320"/>
            <a:ext cx="4928260" cy="755343"/>
          </a:xfrm>
          <a:prstGeom prst="roundRect">
            <a:avLst/>
          </a:prstGeom>
          <a:solidFill>
            <a:srgbClr val="FFFF00">
              <a:alpha val="38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If you already have a Visual Recognition Service instance , you won’t be able to create one. </a:t>
            </a:r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You might want to consider deleting the old instance and creating a new one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0358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son Interim: Grey 60">
  <a:themeElements>
    <a:clrScheme name="Group1, Dark Grey Backgrounds">
      <a:dk1>
        <a:srgbClr val="AEAEAE"/>
      </a:dk1>
      <a:lt1>
        <a:srgbClr val="E0E0E0"/>
      </a:lt1>
      <a:dk2>
        <a:srgbClr val="323232"/>
      </a:dk2>
      <a:lt2>
        <a:srgbClr val="5A5A5A"/>
      </a:lt2>
      <a:accent1>
        <a:srgbClr val="00B4A0"/>
      </a:accent1>
      <a:accent2>
        <a:srgbClr val="41D6C3"/>
      </a:accent2>
      <a:accent3>
        <a:srgbClr val="6EEDD8"/>
      </a:accent3>
      <a:accent4>
        <a:srgbClr val="AF6EE8"/>
      </a:accent4>
      <a:accent5>
        <a:srgbClr val="BA8FF7"/>
      </a:accent5>
      <a:accent6>
        <a:srgbClr val="D7AAFF"/>
      </a:accent6>
      <a:hlink>
        <a:srgbClr val="B3B3B3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atson Interim: White 4">
  <a:themeElements>
    <a:clrScheme name="Custom 9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00B4A0"/>
      </a:accent1>
      <a:accent2>
        <a:srgbClr val="41D6C3"/>
      </a:accent2>
      <a:accent3>
        <a:srgbClr val="6EEDD8"/>
      </a:accent3>
      <a:accent4>
        <a:srgbClr val="AF6EE8"/>
      </a:accent4>
      <a:accent5>
        <a:srgbClr val="BA8FF7"/>
      </a:accent5>
      <a:accent6>
        <a:srgbClr val="D7AAFF"/>
      </a:accent6>
      <a:hlink>
        <a:srgbClr val="B3B3B3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chemeClr val="bg1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>
          <a:defRPr sz="14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Watson Interim: Purple 70">
  <a:themeElements>
    <a:clrScheme name="Custom 10">
      <a:dk1>
        <a:srgbClr val="A7FAE6"/>
      </a:dk1>
      <a:lt1>
        <a:srgbClr val="EED2FF"/>
      </a:lt1>
      <a:dk2>
        <a:srgbClr val="311A41"/>
      </a:dk2>
      <a:lt2>
        <a:srgbClr val="562F72"/>
      </a:lt2>
      <a:accent1>
        <a:srgbClr val="00B4A0"/>
      </a:accent1>
      <a:accent2>
        <a:srgbClr val="41D6C3"/>
      </a:accent2>
      <a:accent3>
        <a:srgbClr val="6EEDD8"/>
      </a:accent3>
      <a:accent4>
        <a:srgbClr val="AF6EE8"/>
      </a:accent4>
      <a:accent5>
        <a:srgbClr val="BA8FF7"/>
      </a:accent5>
      <a:accent6>
        <a:srgbClr val="D7AAFF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Watson Interim: Teal 70">
  <a:themeElements>
    <a:clrScheme name="Custom 12">
      <a:dk1>
        <a:srgbClr val="A7FAE6"/>
      </a:dk1>
      <a:lt1>
        <a:srgbClr val="EED2FF"/>
      </a:lt1>
      <a:dk2>
        <a:srgbClr val="012B22"/>
      </a:dk2>
      <a:lt2>
        <a:srgbClr val="005448"/>
      </a:lt2>
      <a:accent1>
        <a:srgbClr val="00B4A0"/>
      </a:accent1>
      <a:accent2>
        <a:srgbClr val="41D6C3"/>
      </a:accent2>
      <a:accent3>
        <a:srgbClr val="6EEDD8"/>
      </a:accent3>
      <a:accent4>
        <a:srgbClr val="AF6EE8"/>
      </a:accent4>
      <a:accent5>
        <a:srgbClr val="BA8FF7"/>
      </a:accent5>
      <a:accent6>
        <a:srgbClr val="D7AAFF"/>
      </a:accent6>
      <a:hlink>
        <a:srgbClr val="B3B3B3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Watson_Presentation_16x9_INTERIM</Template>
  <TotalTime>20445</TotalTime>
  <Words>1928</Words>
  <Application>Microsoft Macintosh PowerPoint</Application>
  <PresentationFormat>On-screen Show (16:9)</PresentationFormat>
  <Paragraphs>142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Courier New</vt:lpstr>
      <vt:lpstr>Helvetica Neue</vt:lpstr>
      <vt:lpstr>HelvNeue Roman for IBM</vt:lpstr>
      <vt:lpstr>MS PGothic</vt:lpstr>
      <vt:lpstr>Arial</vt:lpstr>
      <vt:lpstr>Watson Interim: Grey 60</vt:lpstr>
      <vt:lpstr>Watson Interim: White 4</vt:lpstr>
      <vt:lpstr>Watson Interim: Purple 70</vt:lpstr>
      <vt:lpstr>Watson Interim: Teal 70</vt:lpstr>
      <vt:lpstr>PowerPoint Presentation</vt:lpstr>
      <vt:lpstr>Agenda</vt:lpstr>
      <vt:lpstr>IBM Watson Visual Recognition Service</vt:lpstr>
      <vt:lpstr>   Classify a picture : You can classify the image using default classifier .  For each image, the response includes a score for each class within each selected classifier. Scores range from 0 - 1 with a higher score indicating greater likelihood of the class being depicted in the image. The default threshold for reporting scores from a classifier is 0.5   Detect Faces : Analyze faces in images and get data about them, such as estimated age, gender, plus names of celebrities. For each image, the response includes face location, a minimum and maximum estimated age, a gender, and confidence scores. Scores range from 0 - 1 with a higher score indicating greater correlation.</vt:lpstr>
      <vt:lpstr>Try the out of the box trained model here :</vt:lpstr>
      <vt:lpstr>Custom classifier for Domain Adoption</vt:lpstr>
      <vt:lpstr>Usecases</vt:lpstr>
      <vt:lpstr>Usecases</vt:lpstr>
      <vt:lpstr>Lets get HANDS on… CREATING SERVICE INSTANCE and ACCESSING THE SERVICE CREDENTIALS</vt:lpstr>
      <vt:lpstr>Lets get HANDS on… TRAIN YOUR CLASSIFIER</vt:lpstr>
      <vt:lpstr>Lets get HANDS on… TRAIN YOUR CLASSIFIER</vt:lpstr>
      <vt:lpstr>Lets get HANDS on… CHECK THE STATUS OF YOUR CLASSIFIER</vt:lpstr>
      <vt:lpstr>Lets get HANDS on… TEST YOUR CLASSIFIER</vt:lpstr>
      <vt:lpstr>Image specifications…</vt:lpstr>
      <vt:lpstr>Learn more…</vt:lpstr>
    </vt:vector>
  </TitlesOfParts>
  <Manager/>
  <Company/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subject/>
  <dc:creator>Ben-Baruch</dc:creator>
  <cp:keywords/>
  <dc:description/>
  <cp:lastModifiedBy>PALLAVI NISHTALA</cp:lastModifiedBy>
  <cp:revision>382</cp:revision>
  <dcterms:created xsi:type="dcterms:W3CDTF">2016-11-03T17:32:41Z</dcterms:created>
  <dcterms:modified xsi:type="dcterms:W3CDTF">2017-06-24T05:02:48Z</dcterms:modified>
  <cp:category/>
</cp:coreProperties>
</file>